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40"/>
  </p:notesMasterIdLst>
  <p:handoutMasterIdLst>
    <p:handoutMasterId r:id="rId41"/>
  </p:handoutMasterIdLst>
  <p:sldIdLst>
    <p:sldId id="318" r:id="rId5"/>
    <p:sldId id="349" r:id="rId6"/>
    <p:sldId id="334" r:id="rId7"/>
    <p:sldId id="340" r:id="rId8"/>
    <p:sldId id="345" r:id="rId9"/>
    <p:sldId id="341" r:id="rId10"/>
    <p:sldId id="350" r:id="rId11"/>
    <p:sldId id="354" r:id="rId12"/>
    <p:sldId id="347" r:id="rId13"/>
    <p:sldId id="342" r:id="rId14"/>
    <p:sldId id="357" r:id="rId15"/>
    <p:sldId id="355" r:id="rId16"/>
    <p:sldId id="356" r:id="rId17"/>
    <p:sldId id="364" r:id="rId18"/>
    <p:sldId id="370" r:id="rId19"/>
    <p:sldId id="346" r:id="rId20"/>
    <p:sldId id="367" r:id="rId21"/>
    <p:sldId id="361" r:id="rId22"/>
    <p:sldId id="362" r:id="rId23"/>
    <p:sldId id="326" r:id="rId24"/>
    <p:sldId id="351" r:id="rId25"/>
    <p:sldId id="358" r:id="rId26"/>
    <p:sldId id="331" r:id="rId27"/>
    <p:sldId id="359" r:id="rId28"/>
    <p:sldId id="328" r:id="rId29"/>
    <p:sldId id="360" r:id="rId30"/>
    <p:sldId id="371" r:id="rId31"/>
    <p:sldId id="338" r:id="rId32"/>
    <p:sldId id="339" r:id="rId33"/>
    <p:sldId id="335" r:id="rId34"/>
    <p:sldId id="332" r:id="rId35"/>
    <p:sldId id="348" r:id="rId36"/>
    <p:sldId id="365" r:id="rId37"/>
    <p:sldId id="352" r:id="rId38"/>
    <p:sldId id="325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orient="horz" pos="2931">
          <p15:clr>
            <a:srgbClr val="A4A3A4"/>
          </p15:clr>
        </p15:guide>
        <p15:guide id="3" orient="horz" pos="3051">
          <p15:clr>
            <a:srgbClr val="A4A3A4"/>
          </p15:clr>
        </p15:guide>
        <p15:guide id="4" orient="horz" pos="2795">
          <p15:clr>
            <a:srgbClr val="A4A3A4"/>
          </p15:clr>
        </p15:guide>
        <p15:guide id="5" orient="horz" pos="760">
          <p15:clr>
            <a:srgbClr val="A4A3A4"/>
          </p15:clr>
        </p15:guide>
        <p15:guide id="6" orient="horz" pos="1354">
          <p15:clr>
            <a:srgbClr val="A4A3A4"/>
          </p15:clr>
        </p15:guide>
        <p15:guide id="7" orient="horz" pos="2586">
          <p15:clr>
            <a:srgbClr val="A4A3A4"/>
          </p15:clr>
        </p15:guide>
        <p15:guide id="8" orient="horz" pos="487">
          <p15:clr>
            <a:srgbClr val="A4A3A4"/>
          </p15:clr>
        </p15:guide>
        <p15:guide id="9" orient="horz" pos="982">
          <p15:clr>
            <a:srgbClr val="A4A3A4"/>
          </p15:clr>
        </p15:guide>
        <p15:guide id="10" pos="1928">
          <p15:clr>
            <a:srgbClr val="A4A3A4"/>
          </p15:clr>
        </p15:guide>
        <p15:guide id="11" pos="2879">
          <p15:clr>
            <a:srgbClr val="A4A3A4"/>
          </p15:clr>
        </p15:guide>
        <p15:guide id="12" pos="3837">
          <p15:clr>
            <a:srgbClr val="A4A3A4"/>
          </p15:clr>
        </p15:guide>
        <p15:guide id="13" pos="1436">
          <p15:clr>
            <a:srgbClr val="A4A3A4"/>
          </p15:clr>
        </p15:guide>
        <p15:guide id="14" pos="4323">
          <p15:clr>
            <a:srgbClr val="A4A3A4"/>
          </p15:clr>
        </p15:guide>
        <p15:guide id="15" pos="265">
          <p15:clr>
            <a:srgbClr val="A4A3A4"/>
          </p15:clr>
        </p15:guide>
        <p15:guide id="16" pos="5507">
          <p15:clr>
            <a:srgbClr val="A4A3A4"/>
          </p15:clr>
        </p15:guide>
        <p15:guide id="17" pos="3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A651"/>
    <a:srgbClr val="F26722"/>
    <a:srgbClr val="719E39"/>
    <a:srgbClr val="57151A"/>
    <a:srgbClr val="DCDCDC"/>
    <a:srgbClr val="737373"/>
    <a:srgbClr val="C30003"/>
    <a:srgbClr val="724972"/>
    <a:srgbClr val="C94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83" autoAdjust="0"/>
    <p:restoredTop sz="95701"/>
  </p:normalViewPr>
  <p:slideViewPr>
    <p:cSldViewPr snapToGrid="0" snapToObjects="1">
      <p:cViewPr>
        <p:scale>
          <a:sx n="109" d="100"/>
          <a:sy n="109" d="100"/>
        </p:scale>
        <p:origin x="976" y="760"/>
      </p:cViewPr>
      <p:guideLst>
        <p:guide orient="horz" pos="1847"/>
        <p:guide orient="horz" pos="2931"/>
        <p:guide orient="horz" pos="3051"/>
        <p:guide orient="horz" pos="2795"/>
        <p:guide orient="horz" pos="760"/>
        <p:guide orient="horz" pos="1354"/>
        <p:guide orient="horz" pos="2586"/>
        <p:guide orient="horz" pos="487"/>
        <p:guide orient="horz" pos="982"/>
        <p:guide pos="1928"/>
        <p:guide pos="2879"/>
        <p:guide pos="3837"/>
        <p:guide pos="1436"/>
        <p:guide pos="4323"/>
        <p:guide pos="265"/>
        <p:guide pos="5507"/>
        <p:guide pos="3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19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A43D1-EBB8-6C44-AF06-F4A07FB22A64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3DDDE-070B-1840-9505-F10FF3D6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71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083AD-A0B1-C848-B286-7BAE70825AC6}" type="datetimeFigureOut">
              <a:t>9/13/17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2BA52-5A76-9841-AD98-2B0C0F28A6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2BA52-5A76-9841-AD98-2B0C0F28A611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93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2BA52-5A76-9841-AD98-2B0C0F28A611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9108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2BA52-5A76-9841-AD98-2B0C0F28A611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581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2BA52-5A76-9841-AD98-2B0C0F28A611}" type="slidenum"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2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0" y="1011380"/>
            <a:ext cx="297582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2518" y="1192430"/>
            <a:ext cx="8478965" cy="5800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32518" y="1953501"/>
            <a:ext cx="8478965" cy="28401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011380"/>
            <a:ext cx="297582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32518" y="1192430"/>
            <a:ext cx="8478965" cy="3601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011380"/>
            <a:ext cx="297582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74" y="2180035"/>
            <a:ext cx="8083747" cy="1021556"/>
          </a:xfrm>
        </p:spPr>
        <p:txBody>
          <a:bodyPr anchor="b"/>
          <a:lstStyle>
            <a:lvl1pPr algn="l">
              <a:defRPr sz="4000" b="1" cap="all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774" y="3239441"/>
            <a:ext cx="8083747" cy="10494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011380"/>
            <a:ext cx="297582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332518" y="915202"/>
            <a:ext cx="8478965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32518" y="1837456"/>
            <a:ext cx="8478965" cy="3043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11" y="264561"/>
            <a:ext cx="2637609" cy="5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3" r:id="rId2"/>
    <p:sldLayoutId id="2147493457" r:id="rId3"/>
    <p:sldLayoutId id="2147493458" r:id="rId4"/>
    <p:sldLayoutId id="214749346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lang="en-US"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85750" indent="-285750" algn="l" defTabSz="457200" rtl="0" eaLnBrk="1" latinLnBrk="0" hangingPunct="1">
        <a:spcBef>
          <a:spcPct val="20000"/>
        </a:spcBef>
        <a:buFont typeface="Arial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1350" indent="-355600" algn="l" defTabSz="457200" rtl="0" eaLnBrk="1" latinLnBrk="0" hangingPunct="1">
        <a:spcBef>
          <a:spcPct val="20000"/>
        </a:spcBef>
        <a:buFont typeface="Helvetica" charset="0"/>
        <a:buChar char="—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36638" indent="-395288" algn="l" defTabSz="457200" rtl="0" eaLnBrk="1" latinLnBrk="0" hangingPunct="1">
        <a:spcBef>
          <a:spcPct val="20000"/>
        </a:spcBef>
        <a:buFont typeface="Arial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7950" indent="-341313" algn="l" defTabSz="457200" rtl="0" eaLnBrk="1" latinLnBrk="0" hangingPunct="1">
        <a:spcBef>
          <a:spcPct val="20000"/>
        </a:spcBef>
        <a:buFont typeface="Arial"/>
        <a:buChar char="»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7" name="Rectangle 226"/>
          <p:cNvSpPr/>
          <p:nvPr/>
        </p:nvSpPr>
        <p:spPr>
          <a:xfrm>
            <a:off x="0" y="1"/>
            <a:ext cx="9144000" cy="12746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81142" y="1974015"/>
            <a:ext cx="6781784" cy="1614571"/>
            <a:chOff x="1181142" y="2038041"/>
            <a:chExt cx="6781784" cy="1614571"/>
          </a:xfrm>
        </p:grpSpPr>
        <p:sp>
          <p:nvSpPr>
            <p:cNvPr id="54" name="Rectangle 53"/>
            <p:cNvSpPr/>
            <p:nvPr/>
          </p:nvSpPr>
          <p:spPr>
            <a:xfrm>
              <a:off x="1181142" y="2038041"/>
              <a:ext cx="6781784" cy="769441"/>
            </a:xfrm>
            <a:prstGeom prst="rect">
              <a:avLst/>
            </a:prstGeom>
            <a:solidFill>
              <a:srgbClr val="000000">
                <a:alpha val="7372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b="1" cap="all" dirty="0" smtClean="0">
                  <a:solidFill>
                    <a:schemeClr val="bg1"/>
                  </a:solidFill>
                </a:rPr>
                <a:t>new tools for healthcare</a:t>
              </a:r>
              <a:endParaRPr lang="en-US" sz="32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591110" y="2883171"/>
              <a:ext cx="5961849" cy="769441"/>
            </a:xfrm>
            <a:prstGeom prst="rect">
              <a:avLst/>
            </a:prstGeom>
            <a:solidFill>
              <a:srgbClr val="000000">
                <a:alpha val="7372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ARE THEY RIGHT FOR YOU?</a:t>
              </a:r>
              <a:endParaRPr lang="en-US" sz="3200" b="1" cap="all" dirty="0">
                <a:solidFill>
                  <a:schemeClr val="bg1"/>
                </a:solidFill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0" y="4542490"/>
            <a:ext cx="9144000" cy="6010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2571529" y="4542490"/>
            <a:ext cx="4000942" cy="0"/>
          </a:xfrm>
          <a:prstGeom prst="line">
            <a:avLst/>
          </a:prstGeom>
          <a:ln w="254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564896" y="4682865"/>
            <a:ext cx="5714709" cy="338554"/>
            <a:chOff x="3230236" y="4585880"/>
            <a:chExt cx="5714709" cy="338554"/>
          </a:xfrm>
        </p:grpSpPr>
        <p:sp>
          <p:nvSpPr>
            <p:cNvPr id="17" name="TextBox 16"/>
            <p:cNvSpPr txBox="1"/>
            <p:nvPr/>
          </p:nvSpPr>
          <p:spPr>
            <a:xfrm>
              <a:off x="3230236" y="4585880"/>
              <a:ext cx="4163319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600">
                  <a:solidFill>
                    <a:schemeClr val="bg2"/>
                  </a:solidFill>
                </a:rPr>
                <a:t>HealthcareSecurityForum.com/Boston/2017</a:t>
              </a:r>
              <a:endParaRPr lang="en-US" sz="1600" dirty="0">
                <a:solidFill>
                  <a:schemeClr val="bg2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442756" y="4660672"/>
              <a:ext cx="0" cy="201231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544369" y="4585880"/>
              <a:ext cx="14005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/>
                  </a:solidFill>
                  <a:latin typeface="+mj-lt"/>
                </a:rPr>
                <a:t>#</a:t>
              </a:r>
              <a:r>
                <a:rPr lang="en-US" sz="1600" b="1" dirty="0" err="1" smtClean="0">
                  <a:solidFill>
                    <a:schemeClr val="bg2"/>
                  </a:solidFill>
                  <a:latin typeface="+mj-lt"/>
                </a:rPr>
                <a:t>HITsecurity</a:t>
              </a:r>
              <a:endParaRPr lang="en-US" sz="1600" b="1" dirty="0">
                <a:solidFill>
                  <a:schemeClr val="bg2"/>
                </a:solidFill>
                <a:latin typeface="+mj-l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919473" y="344923"/>
            <a:ext cx="295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5"/>
                </a:solidFill>
                <a:latin typeface="+mj-lt"/>
              </a:rPr>
              <a:t>SEPTEMBER 11–13, 2017</a:t>
            </a:r>
          </a:p>
          <a:p>
            <a:pPr algn="r"/>
            <a:r>
              <a:rPr lang="en-US" sz="1400" dirty="0" smtClean="0">
                <a:solidFill>
                  <a:schemeClr val="accent6"/>
                </a:solidFill>
                <a:latin typeface="+mj-lt"/>
              </a:rPr>
              <a:t>BOSTON, MA</a:t>
            </a:r>
            <a:endParaRPr lang="en-US" sz="12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11" y="217181"/>
            <a:ext cx="4025971" cy="8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tps://blog.algosec.com/wp-content/uploads/iStock_000041541466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72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74514" y="3037044"/>
            <a:ext cx="96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/>
                </a:solidFill>
              </a:rPr>
              <a:t>OT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3303" y="2571750"/>
            <a:ext cx="70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2"/>
                </a:solidFill>
              </a:rPr>
              <a:t>IT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8011" y="372979"/>
            <a:ext cx="730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2"/>
                </a:solidFill>
              </a:rPr>
              <a:t>Tools That Enable Security Segmentation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902" y="1453808"/>
            <a:ext cx="342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Information Technology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2841" y="1453808"/>
            <a:ext cx="3094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2"/>
                </a:solidFill>
              </a:rPr>
              <a:t>Operational Technology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3154" y="3892062"/>
            <a:ext cx="263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Convergence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tps://cdn.forms-surfaces.com/sites/default/files/imagecache/gal-reg-2x/images/_MG_0214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3489" y="4183794"/>
            <a:ext cx="8577021" cy="95970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7030A0"/>
                </a:solidFill>
              </a:rPr>
              <a:t>Building Management Systems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&amp; Third Party Vendors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488" y="164123"/>
            <a:ext cx="428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Isolate &amp; Segment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3489" y="4312748"/>
            <a:ext cx="8577021" cy="5800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7030A0"/>
                </a:solidFill>
              </a:rPr>
              <a:t>Legacy Medical Devices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239" y="164123"/>
            <a:ext cx="428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Isolate &amp; Segment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6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23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3489" y="4312748"/>
            <a:ext cx="8577021" cy="5800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Patient Safety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3489" y="256563"/>
            <a:ext cx="8577021" cy="5800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Segmentation Improves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tp://www.sgs.com/-/media/global/images/structural-website-images/hero-images/medical-device-hero.jpg?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846" y="4431323"/>
            <a:ext cx="883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2"/>
                </a:solidFill>
              </a:rPr>
              <a:t>Prevent the lateral spread of malware from reaching this guy</a:t>
            </a:r>
            <a:endParaRPr lang="en-US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tps://orwh.od.nih.gov/assets/images/featured/research-strat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8247" y="3341078"/>
            <a:ext cx="3305908" cy="15985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7030A0"/>
                </a:solidFill>
              </a:rPr>
              <a:t>Segmentation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Slows IP Theft -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Clinical Research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7590" y="432410"/>
            <a:ext cx="5533893" cy="580022"/>
          </a:xfrm>
        </p:spPr>
        <p:txBody>
          <a:bodyPr/>
          <a:lstStyle/>
          <a:p>
            <a:pPr algn="r"/>
            <a:r>
              <a:rPr lang="en-US" dirty="0" smtClean="0"/>
              <a:t>Security Micro-Segmentation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23206" y="3121409"/>
            <a:ext cx="1413165" cy="136566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Data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76806" y="3151406"/>
            <a:ext cx="1489359" cy="1341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Objects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32482" y="1660564"/>
            <a:ext cx="1408220" cy="131816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Users</a:t>
            </a:r>
            <a:endParaRPr lang="en-US" b="1" dirty="0">
              <a:solidFill>
                <a:schemeClr val="bg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904947" y="2810197"/>
            <a:ext cx="253207" cy="41234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8" idx="3"/>
          </p:cNvCxnSpPr>
          <p:nvPr/>
        </p:nvCxnSpPr>
        <p:spPr>
          <a:xfrm flipH="1">
            <a:off x="3779753" y="2785685"/>
            <a:ext cx="258958" cy="43686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2"/>
            <a:endCxn id="7" idx="6"/>
          </p:cNvCxnSpPr>
          <p:nvPr/>
        </p:nvCxnSpPr>
        <p:spPr>
          <a:xfrm flipH="1">
            <a:off x="4266165" y="3804240"/>
            <a:ext cx="557041" cy="18123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5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tp://mms.businesswire.com/media/20170103005278/en/562155/5/lte-m_device_link_la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9846" y="2271965"/>
            <a:ext cx="3634154" cy="287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1785" y="442153"/>
            <a:ext cx="5669698" cy="58002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Compensating Security Controls for Insecure Endpoints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91539" y="1235457"/>
            <a:ext cx="3241431" cy="2330625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Even if devices arrive from a vendor with the following ports &amp; protocols enabled: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TFPT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Telnet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FTP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SSH</a:t>
            </a:r>
          </a:p>
        </p:txBody>
      </p:sp>
      <p:pic>
        <p:nvPicPr>
          <p:cNvPr id="4" name="Picture 2" descr="mage result for iot de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9846"/>
            <a:ext cx="4591539" cy="34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9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www.iupui.edu/~cletcrse/webpages/dus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8615" cy="516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6523" y="339969"/>
            <a:ext cx="4630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Who should be managing your medical devices?</a:t>
            </a:r>
          </a:p>
          <a:p>
            <a:endParaRPr lang="en-US" sz="2400" b="1" dirty="0" smtClean="0">
              <a:solidFill>
                <a:srgbClr val="7030A0"/>
              </a:solidFill>
            </a:endParaRPr>
          </a:p>
          <a:p>
            <a:endParaRPr lang="en-US" sz="2400" b="1" dirty="0">
              <a:solidFill>
                <a:srgbClr val="7030A0"/>
              </a:solidFill>
            </a:endParaRPr>
          </a:p>
          <a:p>
            <a:endParaRPr lang="en-US" sz="2400" b="1" dirty="0">
              <a:solidFill>
                <a:srgbClr val="7030A0"/>
              </a:solidFill>
            </a:endParaRPr>
          </a:p>
          <a:p>
            <a:pPr marL="342900" indent="-342900">
              <a:buFont typeface="Wingdings" charset="2"/>
              <a:buChar char="ß"/>
            </a:pPr>
            <a:r>
              <a:rPr lang="en-US" sz="2400" b="1" dirty="0" smtClean="0">
                <a:solidFill>
                  <a:srgbClr val="7030A0"/>
                </a:solidFill>
                <a:sym typeface="Wingdings"/>
              </a:rPr>
              <a:t>This Guy?</a:t>
            </a:r>
          </a:p>
        </p:txBody>
      </p:sp>
    </p:spTree>
    <p:extLst>
      <p:ext uri="{BB962C8B-B14F-4D97-AF65-F5344CB8AC3E}">
        <p14:creationId xmlns:p14="http://schemas.microsoft.com/office/powerpoint/2010/main" val="208613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tps://fabiusmaximus.files.wordpress.com/2017/06/cyber-puti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446" y="430430"/>
            <a:ext cx="5740037" cy="580022"/>
          </a:xfrm>
        </p:spPr>
        <p:txBody>
          <a:bodyPr/>
          <a:lstStyle/>
          <a:p>
            <a:pPr algn="r"/>
            <a:r>
              <a:rPr lang="en-US" dirty="0" smtClean="0"/>
              <a:t>New </a:t>
            </a:r>
            <a:r>
              <a:rPr lang="en-US" smtClean="0"/>
              <a:t>Security Tools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New security tools and technologies are going to change healthcare security the way we know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3441" y="2050367"/>
            <a:ext cx="7330440" cy="117348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These are tools </a:t>
            </a:r>
            <a:r>
              <a:rPr lang="en-US" b="1" dirty="0"/>
              <a:t>that boost </a:t>
            </a:r>
            <a:r>
              <a:rPr lang="en-US" b="1" dirty="0">
                <a:solidFill>
                  <a:srgbClr val="7030A0"/>
                </a:solidFill>
              </a:rPr>
              <a:t>automation</a:t>
            </a:r>
            <a:r>
              <a:rPr lang="en-US" b="1" dirty="0"/>
              <a:t>, </a:t>
            </a:r>
            <a:r>
              <a:rPr lang="en-US" b="1" dirty="0">
                <a:solidFill>
                  <a:srgbClr val="7030A0"/>
                </a:solidFill>
              </a:rPr>
              <a:t>protection</a:t>
            </a:r>
            <a:r>
              <a:rPr lang="en-US" b="1" dirty="0"/>
              <a:t>, </a:t>
            </a:r>
            <a:r>
              <a:rPr lang="en-US" b="1" dirty="0">
                <a:solidFill>
                  <a:srgbClr val="7030A0"/>
                </a:solidFill>
              </a:rPr>
              <a:t>visibility</a:t>
            </a:r>
            <a:r>
              <a:rPr lang="en-US" b="1" dirty="0"/>
              <a:t>, and </a:t>
            </a:r>
            <a:r>
              <a:rPr lang="en-US" b="1" dirty="0">
                <a:solidFill>
                  <a:srgbClr val="7030A0"/>
                </a:solidFill>
              </a:rPr>
              <a:t>intelligence</a:t>
            </a:r>
            <a:r>
              <a:rPr lang="en-US" b="1" dirty="0"/>
              <a:t>, leading to improved threat detection, </a:t>
            </a:r>
            <a:r>
              <a:rPr lang="en-US" b="1" dirty="0" smtClean="0"/>
              <a:t>prevention and </a:t>
            </a:r>
            <a:r>
              <a:rPr lang="en-US" b="1" dirty="0"/>
              <a:t>containment of inevitable attacks</a:t>
            </a:r>
            <a:r>
              <a:rPr lang="en-US" b="1" dirty="0" smtClean="0"/>
              <a:t>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But are they right for your organization?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10791" y="301336"/>
            <a:ext cx="5340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7030A0"/>
                </a:solidFill>
              </a:rPr>
              <a:t>New Tools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6615" y="442153"/>
            <a:ext cx="5704868" cy="580022"/>
          </a:xfrm>
        </p:spPr>
        <p:txBody>
          <a:bodyPr/>
          <a:lstStyle/>
          <a:p>
            <a:pPr algn="r"/>
            <a:r>
              <a:rPr lang="en-US" smtClean="0"/>
              <a:t>Think </a:t>
            </a:r>
            <a:r>
              <a:rPr lang="en-US" dirty="0" smtClean="0"/>
              <a:t>Before </a:t>
            </a:r>
            <a:r>
              <a:rPr lang="en-US" smtClean="0"/>
              <a:t>You Jump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What Questions should you ask?</a:t>
            </a:r>
          </a:p>
          <a:p>
            <a:pPr algn="ctr"/>
            <a:endParaRPr lang="en-US" sz="3600" b="1" dirty="0">
              <a:solidFill>
                <a:srgbClr val="7030A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(((( SHOUT OUT! ))))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123" y="442153"/>
            <a:ext cx="5599360" cy="580022"/>
          </a:xfrm>
        </p:spPr>
        <p:txBody>
          <a:bodyPr/>
          <a:lstStyle/>
          <a:p>
            <a:pPr algn="r"/>
            <a:r>
              <a:rPr lang="en-US" dirty="0" smtClean="0"/>
              <a:t>Time Is Not On Your Side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spcBef>
                <a:spcPts val="1176"/>
              </a:spcBef>
              <a:buFont typeface="Arial" charset="0"/>
              <a:buChar char="•"/>
            </a:pPr>
            <a:r>
              <a:rPr lang="en-US" b="1" dirty="0"/>
              <a:t>Average time to implement = 2~3 years</a:t>
            </a:r>
          </a:p>
          <a:p>
            <a:pPr marL="342900" indent="-342900">
              <a:spcBef>
                <a:spcPts val="1176"/>
              </a:spcBef>
              <a:buFont typeface="Arial" charset="0"/>
              <a:buChar char="•"/>
            </a:pPr>
            <a:r>
              <a:rPr lang="en-US" b="1" dirty="0"/>
              <a:t>Average CISO tenure = 17 months</a:t>
            </a:r>
          </a:p>
          <a:p>
            <a:pPr marL="342900" indent="-342900">
              <a:spcBef>
                <a:spcPts val="1176"/>
              </a:spcBef>
              <a:buFont typeface="Arial" charset="0"/>
              <a:buChar char="•"/>
            </a:pPr>
            <a:r>
              <a:rPr lang="en-US" b="1" dirty="0"/>
              <a:t>Will you ever see it completed?</a:t>
            </a:r>
          </a:p>
          <a:p>
            <a:pPr marL="342900" indent="-342900">
              <a:spcBef>
                <a:spcPts val="1176"/>
              </a:spcBef>
              <a:buFont typeface="Arial" charset="0"/>
              <a:buChar char="•"/>
            </a:pPr>
            <a:r>
              <a:rPr lang="en-US" b="1" dirty="0"/>
              <a:t>Is </a:t>
            </a:r>
            <a:r>
              <a:rPr lang="en-US" b="1" dirty="0" smtClean="0"/>
              <a:t>that </a:t>
            </a:r>
            <a:r>
              <a:rPr lang="en-US" b="1" dirty="0"/>
              <a:t>good for your resume</a:t>
            </a:r>
            <a:r>
              <a:rPr lang="en-US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48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457200" y="4288888"/>
            <a:ext cx="8347940" cy="67437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1350" indent="-355600" algn="l" defTabSz="457200" rtl="0" eaLnBrk="1" latinLnBrk="0" hangingPunct="1">
              <a:spcBef>
                <a:spcPct val="20000"/>
              </a:spcBef>
              <a:buFont typeface="Helvetica" charset="0"/>
              <a:buChar char="—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6638" indent="-395288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7950" indent="-341313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There is no point blowing all your budget on the world’s most secure front door if you can’t afford window locks!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119" y="174502"/>
            <a:ext cx="8577021" cy="5800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dirty="0" smtClean="0">
                <a:solidFill>
                  <a:schemeClr val="bg2"/>
                </a:solidFill>
              </a:rPr>
              <a:t>Project Panacea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tp://www.asanware.com/wp-content/uploads/s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76200" y="133350"/>
            <a:ext cx="8932718" cy="614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1350" indent="-355600" algn="l" defTabSz="457200" rtl="0" eaLnBrk="1" latinLnBrk="0" hangingPunct="1">
              <a:spcBef>
                <a:spcPct val="20000"/>
              </a:spcBef>
              <a:buFont typeface="Helvetica" charset="0"/>
              <a:buChar char="—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6638" indent="-395288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7950" indent="-341313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 smtClean="0">
                <a:solidFill>
                  <a:srgbClr val="7030A0"/>
                </a:solidFill>
              </a:rPr>
              <a:t>Too Many Security Tools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2785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94"/>
          <a:stretch/>
        </p:blipFill>
        <p:spPr>
          <a:xfrm>
            <a:off x="0" y="11723"/>
            <a:ext cx="9601200" cy="521208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76200" y="133350"/>
            <a:ext cx="8932718" cy="614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1350" indent="-355600" algn="l" defTabSz="457200" rtl="0" eaLnBrk="1" latinLnBrk="0" hangingPunct="1">
              <a:spcBef>
                <a:spcPct val="20000"/>
              </a:spcBef>
              <a:buFont typeface="Helvetica" charset="0"/>
              <a:buChar char="—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6638" indent="-395288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7950" indent="-341313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 smtClean="0">
                <a:solidFill>
                  <a:srgbClr val="7030A0"/>
                </a:solidFill>
              </a:rPr>
              <a:t>Security Silos Complicate Protection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600" y="4274820"/>
            <a:ext cx="8686800" cy="887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4213" rtl="0" eaLnBrk="1" fontAlgn="base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3200" kern="120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0" indent="0" algn="l" defTabSz="684213" rtl="0" eaLnBrk="1" fontAlgn="base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lang="en-US" sz="2500" kern="120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0" indent="0" algn="l" defTabSz="684213" rtl="0" eaLnBrk="1" fontAlgn="base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283464" indent="-219456" algn="l" defTabSz="684213" rtl="0" eaLnBrk="1" fontAlgn="base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Font typeface="Arial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493776" indent="-219456" algn="l" defTabSz="684213" rtl="0" eaLnBrk="1" fontAlgn="base" hangingPunct="1">
              <a:lnSpc>
                <a:spcPct val="90000"/>
              </a:lnSpc>
              <a:spcBef>
                <a:spcPts val="1025"/>
              </a:spcBef>
              <a:spcAft>
                <a:spcPct val="0"/>
              </a:spcAft>
              <a:buFont typeface="Arial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US" sz="2400" b="1" dirty="0" smtClean="0">
                <a:solidFill>
                  <a:srgbClr val="FFFFFF"/>
                </a:solidFill>
              </a:rPr>
              <a:t>Most hospitals have between 45 and 65 security vendors</a:t>
            </a:r>
          </a:p>
          <a:p>
            <a:pPr lvl="3"/>
            <a:r>
              <a:rPr lang="en-US" sz="2400" b="1" dirty="0" smtClean="0">
                <a:solidFill>
                  <a:srgbClr val="FFFFFF"/>
                </a:solidFill>
              </a:rPr>
              <a:t>Most vendor systems don’t talk to each other!</a:t>
            </a:r>
          </a:p>
        </p:txBody>
      </p:sp>
    </p:spTree>
    <p:extLst>
      <p:ext uri="{BB962C8B-B14F-4D97-AF65-F5344CB8AC3E}">
        <p14:creationId xmlns:p14="http://schemas.microsoft.com/office/powerpoint/2010/main" val="10695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5136"/>
            <a:ext cx="9144000" cy="45089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700" dirty="0" smtClean="0">
                <a:solidFill>
                  <a:srgbClr val="7030A0"/>
                </a:solidFill>
              </a:rPr>
              <a:t>20%</a:t>
            </a:r>
            <a:endParaRPr lang="en-US" sz="287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5136"/>
            <a:ext cx="9144000" cy="45089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700" dirty="0" smtClean="0">
                <a:solidFill>
                  <a:srgbClr val="7030A0"/>
                </a:solidFill>
              </a:rPr>
              <a:t>20%</a:t>
            </a:r>
            <a:endParaRPr lang="en-US" sz="287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738" y="4396154"/>
            <a:ext cx="869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That’s the average functionality used of the security tools you own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(and pay maintenance on each year)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tps://inusual.com/wp-content/uploads/2016/08/buildrr-4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76200" y="133350"/>
            <a:ext cx="8932718" cy="614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1350" indent="-355600" algn="l" defTabSz="457200" rtl="0" eaLnBrk="1" latinLnBrk="0" hangingPunct="1">
              <a:spcBef>
                <a:spcPct val="20000"/>
              </a:spcBef>
              <a:buFont typeface="Helvetica" charset="0"/>
              <a:buChar char="—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6638" indent="-395288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7950" indent="-341313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 smtClean="0">
                <a:solidFill>
                  <a:srgbClr val="7030A0"/>
                </a:solidFill>
              </a:rPr>
              <a:t>Are You Reinventing the Wheel?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tp://pop.h-cdn.co/assets/15/30/980x490/landscape-1437519577-ultimate-toolbox-le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" y="281940"/>
            <a:ext cx="38023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We Need to Consolidate </a:t>
            </a:r>
            <a:r>
              <a:rPr lang="en-US" sz="2800" dirty="0">
                <a:solidFill>
                  <a:schemeClr val="bg2"/>
                </a:solidFill>
              </a:rPr>
              <a:t>to a </a:t>
            </a:r>
            <a:r>
              <a:rPr lang="en-US" sz="2800" dirty="0" smtClean="0">
                <a:solidFill>
                  <a:schemeClr val="bg2"/>
                </a:solidFill>
              </a:rPr>
              <a:t>Smaller</a:t>
            </a:r>
            <a:r>
              <a:rPr lang="en-US" sz="2800" dirty="0">
                <a:solidFill>
                  <a:schemeClr val="bg2"/>
                </a:solidFill>
              </a:rPr>
              <a:t>, L</a:t>
            </a:r>
            <a:r>
              <a:rPr lang="en-US" sz="2800" dirty="0" smtClean="0">
                <a:solidFill>
                  <a:schemeClr val="bg2"/>
                </a:solidFill>
              </a:rPr>
              <a:t>eaner </a:t>
            </a:r>
            <a:r>
              <a:rPr lang="en-US" sz="2800" dirty="0">
                <a:solidFill>
                  <a:schemeClr val="bg2"/>
                </a:solidFill>
              </a:rPr>
              <a:t>and more </a:t>
            </a:r>
            <a:r>
              <a:rPr lang="en-US" sz="2800" dirty="0" smtClean="0">
                <a:solidFill>
                  <a:schemeClr val="bg2"/>
                </a:solidFill>
              </a:rPr>
              <a:t>Manageable Toolbox.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ge result for artificial intellig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736" y="0"/>
            <a:ext cx="9216736" cy="51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04760" y="175260"/>
            <a:ext cx="1196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2"/>
                </a:solidFill>
              </a:rPr>
              <a:t>AI</a:t>
            </a:r>
            <a:endParaRPr lang="en-US" sz="8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tp://www.strategictalentassociates.net/wp-content/uploads/2016/02/xl_iStock_000015908498Small-900x500.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9371" y="3282461"/>
            <a:ext cx="293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We need to work SMARTER not HARDER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ge result for work smarter not har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19" y="289560"/>
            <a:ext cx="580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b="1" dirty="0" smtClean="0">
                <a:solidFill>
                  <a:srgbClr val="7030A0"/>
                </a:solidFill>
              </a:rPr>
              <a:t>………</a:t>
            </a:r>
            <a:r>
              <a:rPr lang="en-US" sz="2800" b="1" dirty="0" smtClean="0">
                <a:solidFill>
                  <a:srgbClr val="7030A0"/>
                </a:solidFill>
              </a:rPr>
              <a:t>.to Achieve Success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508" y="430430"/>
            <a:ext cx="5657975" cy="580022"/>
          </a:xfrm>
        </p:spPr>
        <p:txBody>
          <a:bodyPr/>
          <a:lstStyle/>
          <a:p>
            <a:pPr algn="r"/>
            <a:r>
              <a:rPr lang="en-US" dirty="0" smtClean="0"/>
              <a:t>New Toys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i="1" dirty="0"/>
              <a:t>‘Security is an industry where we are continually developing new solutions without understanding the problem we are trying to fix’.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508" y="430430"/>
            <a:ext cx="5657975" cy="580022"/>
          </a:xfrm>
        </p:spPr>
        <p:txBody>
          <a:bodyPr/>
          <a:lstStyle/>
          <a:p>
            <a:pPr algn="r"/>
            <a:r>
              <a:rPr lang="en-US" dirty="0" smtClean="0"/>
              <a:t>New Toys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As you move into the next sessions what questions should you ask yourself?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2518" y="1371600"/>
            <a:ext cx="8478965" cy="342207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1176"/>
              </a:spcBef>
              <a:buFont typeface="+mj-lt"/>
              <a:buAutoNum type="arabicPeriod"/>
            </a:pPr>
            <a:r>
              <a:rPr lang="en-US" sz="1800" dirty="0" smtClean="0"/>
              <a:t>What </a:t>
            </a:r>
            <a:r>
              <a:rPr lang="en-US" sz="1800" dirty="0"/>
              <a:t>business benefits it will provide to the </a:t>
            </a:r>
            <a:r>
              <a:rPr lang="en-US" sz="1800" dirty="0" smtClean="0"/>
              <a:t>organization?</a:t>
            </a:r>
          </a:p>
          <a:p>
            <a:pPr marL="342900" indent="-342900">
              <a:spcBef>
                <a:spcPts val="1176"/>
              </a:spcBef>
              <a:buFont typeface="+mj-lt"/>
              <a:buAutoNum type="arabicPeriod"/>
            </a:pPr>
            <a:r>
              <a:rPr lang="en-US" sz="1800" dirty="0" smtClean="0"/>
              <a:t>How will it impact Patient Care and Patient Safety?</a:t>
            </a:r>
          </a:p>
          <a:p>
            <a:pPr marL="342900" indent="-342900">
              <a:spcBef>
                <a:spcPts val="1176"/>
              </a:spcBef>
              <a:buFont typeface="+mj-lt"/>
              <a:buAutoNum type="arabicPeriod"/>
            </a:pPr>
            <a:r>
              <a:rPr lang="en-US" sz="1800" dirty="0" smtClean="0"/>
              <a:t>How will it improve a Physician Workflow?</a:t>
            </a:r>
          </a:p>
          <a:p>
            <a:pPr marL="342900" indent="-342900">
              <a:spcBef>
                <a:spcPts val="1176"/>
              </a:spcBef>
              <a:buFont typeface="+mj-lt"/>
              <a:buAutoNum type="arabicPeriod"/>
            </a:pPr>
            <a:r>
              <a:rPr lang="en-US" sz="1800" dirty="0"/>
              <a:t>What business risk gaps will each tool address</a:t>
            </a:r>
            <a:r>
              <a:rPr lang="en-US" sz="1800" dirty="0" smtClean="0"/>
              <a:t>? (Business Justification)</a:t>
            </a:r>
            <a:endParaRPr lang="en-US" sz="1800" dirty="0"/>
          </a:p>
          <a:p>
            <a:pPr marL="342900" indent="-342900">
              <a:spcBef>
                <a:spcPts val="1176"/>
              </a:spcBef>
              <a:buFont typeface="+mj-lt"/>
              <a:buAutoNum type="arabicPeriod"/>
            </a:pPr>
            <a:r>
              <a:rPr lang="en-US" sz="1800" dirty="0" smtClean="0"/>
              <a:t>What </a:t>
            </a:r>
            <a:r>
              <a:rPr lang="en-US" sz="1800" dirty="0"/>
              <a:t>legacy tools it will </a:t>
            </a:r>
            <a:r>
              <a:rPr lang="en-US" sz="1800" dirty="0" smtClean="0"/>
              <a:t>retire? (You don’t want more to manage)</a:t>
            </a:r>
          </a:p>
          <a:p>
            <a:pPr marL="342900" indent="-342900">
              <a:spcBef>
                <a:spcPts val="1176"/>
              </a:spcBef>
              <a:buFont typeface="+mj-lt"/>
              <a:buAutoNum type="arabicPeriod"/>
            </a:pPr>
            <a:r>
              <a:rPr lang="en-US" sz="1800" dirty="0"/>
              <a:t>How </a:t>
            </a:r>
            <a:r>
              <a:rPr lang="en-US" sz="1800" dirty="0" smtClean="0"/>
              <a:t>easily can </a:t>
            </a:r>
            <a:r>
              <a:rPr lang="en-US" sz="1800" dirty="0"/>
              <a:t>each tool be integrated into the existing infrastructure? </a:t>
            </a:r>
            <a:endParaRPr lang="en-US" sz="1800" dirty="0" smtClean="0"/>
          </a:p>
          <a:p>
            <a:pPr marL="342900" indent="-342900">
              <a:spcBef>
                <a:spcPts val="1176"/>
              </a:spcBef>
              <a:buFont typeface="+mj-lt"/>
              <a:buAutoNum type="arabicPeriod"/>
            </a:pPr>
            <a:r>
              <a:rPr lang="en-US" sz="1800" dirty="0" smtClean="0"/>
              <a:t>How long will it take to implement?</a:t>
            </a:r>
            <a:endParaRPr lang="en-US" sz="1800" dirty="0"/>
          </a:p>
          <a:p>
            <a:pPr marL="342900" indent="-342900">
              <a:spcBef>
                <a:spcPts val="1176"/>
              </a:spcBef>
              <a:buFont typeface="+mj-lt"/>
              <a:buAutoNum type="arabicPeriod"/>
            </a:pPr>
            <a:r>
              <a:rPr lang="en-US" sz="1800" dirty="0" smtClean="0"/>
              <a:t>What </a:t>
            </a:r>
            <a:r>
              <a:rPr lang="en-US" sz="1800" dirty="0"/>
              <a:t>are the Integration </a:t>
            </a:r>
            <a:r>
              <a:rPr lang="en-US" sz="1800" dirty="0" smtClean="0"/>
              <a:t>costs?</a:t>
            </a:r>
          </a:p>
          <a:p>
            <a:pPr marL="342900" indent="-342900">
              <a:spcBef>
                <a:spcPts val="1176"/>
              </a:spcBef>
              <a:buFont typeface="+mj-lt"/>
              <a:buAutoNum type="arabicPeriod"/>
            </a:pPr>
            <a:r>
              <a:rPr lang="en-US" sz="1800" dirty="0" smtClean="0"/>
              <a:t>What is the TCO including staff training?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210791" y="301336"/>
            <a:ext cx="5340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7030A0"/>
                </a:solidFill>
              </a:rPr>
              <a:t>Questions to Ask Yourself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2406863" y="1301457"/>
            <a:ext cx="4330317" cy="2065828"/>
            <a:chOff x="2406863" y="2044823"/>
            <a:chExt cx="4330317" cy="2065828"/>
          </a:xfrm>
        </p:grpSpPr>
        <p:grpSp>
          <p:nvGrpSpPr>
            <p:cNvPr id="59" name="Group 58"/>
            <p:cNvGrpSpPr/>
            <p:nvPr/>
          </p:nvGrpSpPr>
          <p:grpSpPr>
            <a:xfrm>
              <a:off x="2406863" y="2044823"/>
              <a:ext cx="4330317" cy="1466818"/>
              <a:chOff x="2406863" y="2108849"/>
              <a:chExt cx="4330317" cy="1466818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2406863" y="2108849"/>
                <a:ext cx="4330317" cy="738664"/>
              </a:xfrm>
              <a:prstGeom prst="rect">
                <a:avLst/>
              </a:prstGeom>
              <a:solidFill>
                <a:srgbClr val="000000">
                  <a:alpha val="73725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137160" tIns="91440" rIns="137160" bIns="91440" numCol="1" spcCol="0" rtlCol="0" fromWordArt="0" anchor="b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</a:rPr>
                  <a:t>Richard Staynings</a:t>
                </a:r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984598" y="2960114"/>
                <a:ext cx="1174856" cy="615553"/>
              </a:xfrm>
              <a:prstGeom prst="rect">
                <a:avLst/>
              </a:prstGeom>
              <a:solidFill>
                <a:srgbClr val="000000">
                  <a:alpha val="73725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137160" tIns="91440" rIns="137160" bIns="9144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bg1"/>
                    </a:solidFill>
                  </a:rPr>
                  <a:t>Cisco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3395274" y="3578198"/>
              <a:ext cx="2353529" cy="532453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5486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7030A0"/>
                  </a:solidFill>
                </a:rPr>
                <a:t>@</a:t>
              </a:r>
              <a:r>
                <a:rPr lang="en-US" sz="2800" b="1" dirty="0" err="1" smtClean="0">
                  <a:solidFill>
                    <a:srgbClr val="7030A0"/>
                  </a:solidFill>
                </a:rPr>
                <a:t>rstaynings</a:t>
              </a:r>
              <a:endParaRPr lang="en-US" sz="28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0" y="4542490"/>
            <a:ext cx="9144000" cy="6010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2571529" y="4542490"/>
            <a:ext cx="4000942" cy="0"/>
          </a:xfrm>
          <a:prstGeom prst="line">
            <a:avLst/>
          </a:prstGeom>
          <a:ln w="254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564896" y="4682865"/>
            <a:ext cx="5714709" cy="338554"/>
            <a:chOff x="3230236" y="4585880"/>
            <a:chExt cx="5714709" cy="338554"/>
          </a:xfrm>
        </p:grpSpPr>
        <p:sp>
          <p:nvSpPr>
            <p:cNvPr id="16" name="TextBox 15"/>
            <p:cNvSpPr txBox="1"/>
            <p:nvPr/>
          </p:nvSpPr>
          <p:spPr>
            <a:xfrm>
              <a:off x="3230236" y="4585880"/>
              <a:ext cx="4163319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600">
                  <a:solidFill>
                    <a:schemeClr val="bg2"/>
                  </a:solidFill>
                </a:rPr>
                <a:t>HealthcareSecurityForum.com/Boston/2017</a:t>
              </a:r>
              <a:endParaRPr lang="en-US" sz="1600" dirty="0">
                <a:solidFill>
                  <a:schemeClr val="bg2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42756" y="4660672"/>
              <a:ext cx="0" cy="201231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544369" y="4585880"/>
              <a:ext cx="14005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/>
                  </a:solidFill>
                  <a:latin typeface="+mj-lt"/>
                </a:rPr>
                <a:t>#</a:t>
              </a:r>
              <a:r>
                <a:rPr lang="en-US" sz="1600" b="1" dirty="0" err="1" smtClean="0">
                  <a:solidFill>
                    <a:schemeClr val="bg2"/>
                  </a:solidFill>
                  <a:latin typeface="+mj-lt"/>
                </a:rPr>
                <a:t>HITsecurity</a:t>
              </a:r>
              <a:endParaRPr lang="en-US" sz="1600" b="1" dirty="0">
                <a:solidFill>
                  <a:schemeClr val="bg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mage result for block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3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811" y="434441"/>
            <a:ext cx="5454672" cy="580022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Biometrics &amp; MFA</a:t>
            </a:r>
            <a:endParaRPr lang="en-US" dirty="0"/>
          </a:p>
        </p:txBody>
      </p:sp>
      <p:pic>
        <p:nvPicPr>
          <p:cNvPr id="4" name="Picture 1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523" y="1014463"/>
            <a:ext cx="4748567" cy="208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090" y="1014463"/>
            <a:ext cx="3697429" cy="208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age result for imprivata one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890" y="1014463"/>
            <a:ext cx="2804914" cy="208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852" y="3099115"/>
            <a:ext cx="3635149" cy="2047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13" y="1131694"/>
            <a:ext cx="1679162" cy="1294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383" y="3095529"/>
            <a:ext cx="3071957" cy="2047971"/>
          </a:xfrm>
          <a:prstGeom prst="rect">
            <a:avLst/>
          </a:prstGeom>
        </p:spPr>
      </p:pic>
      <p:pic>
        <p:nvPicPr>
          <p:cNvPr id="7" name="Picture 16" descr="mage result for multifactor authentic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59" y="3095529"/>
            <a:ext cx="3652091" cy="205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2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ttps://infographsondatacenter.files.wordpress.com/2013/09/serverracksgoog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mage result for Big Data Analy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391048"/>
            <a:ext cx="3890393" cy="27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6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images05.military.com/media/people/community-c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448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4183" y="78740"/>
            <a:ext cx="5740037" cy="580022"/>
          </a:xfrm>
        </p:spPr>
        <p:txBody>
          <a:bodyPr/>
          <a:lstStyle/>
          <a:p>
            <a:pPr algn="r"/>
            <a:r>
              <a:rPr lang="en-US" dirty="0" smtClean="0"/>
              <a:t>Big Data - Patient Diagnosis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077" y="3794955"/>
            <a:ext cx="2074985" cy="11170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Better Patient </a:t>
            </a:r>
          </a:p>
          <a:p>
            <a:r>
              <a:rPr lang="en-US" dirty="0" smtClean="0"/>
              <a:t>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401"/>
            <a:ext cx="9144000" cy="52039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05907" y="113909"/>
            <a:ext cx="5611083" cy="5800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dirty="0" smtClean="0">
                <a:solidFill>
                  <a:schemeClr val="bg2"/>
                </a:solidFill>
              </a:rPr>
              <a:t>Big Data - Security Analytics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406984"/>
            <a:ext cx="5611083" cy="580022"/>
          </a:xfrm>
        </p:spPr>
        <p:txBody>
          <a:bodyPr/>
          <a:lstStyle/>
          <a:p>
            <a:pPr algn="r"/>
            <a:r>
              <a:rPr lang="en-US" dirty="0" smtClean="0"/>
              <a:t>Big Data - Security Analytics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2519" y="1617785"/>
            <a:ext cx="3656859" cy="3175888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Security Operations:</a:t>
            </a:r>
            <a:endParaRPr lang="en-US" sz="1800" b="1" dirty="0"/>
          </a:p>
          <a:p>
            <a:pPr marL="628650" lvl="1" indent="-342900">
              <a:buFont typeface="Wingdings" charset="2"/>
              <a:buChar char="Ø"/>
            </a:pPr>
            <a:r>
              <a:rPr lang="en-US" sz="1800" b="1" dirty="0" smtClean="0"/>
              <a:t>Threat Intelligence</a:t>
            </a:r>
          </a:p>
          <a:p>
            <a:pPr marL="628650" lvl="1" indent="-342900">
              <a:buFont typeface="Wingdings" charset="2"/>
              <a:buChar char="Ø"/>
            </a:pPr>
            <a:r>
              <a:rPr lang="en-US" sz="1800" b="1" dirty="0" smtClean="0"/>
              <a:t>Visibility &amp;  Telemetry</a:t>
            </a:r>
          </a:p>
          <a:p>
            <a:pPr marL="628650" lvl="1" indent="-342900">
              <a:buFont typeface="Wingdings" charset="2"/>
              <a:buChar char="Ø"/>
            </a:pPr>
            <a:r>
              <a:rPr lang="en-US" sz="1800" b="1" dirty="0"/>
              <a:t>Anomaly Detection</a:t>
            </a:r>
          </a:p>
          <a:p>
            <a:pPr marL="628650" lvl="1" indent="-342900">
              <a:buFont typeface="Wingdings" charset="2"/>
              <a:buChar char="Ø"/>
            </a:pPr>
            <a:r>
              <a:rPr lang="en-US" sz="1800" b="1" dirty="0" smtClean="0"/>
              <a:t>User Behavior Analysis</a:t>
            </a:r>
          </a:p>
          <a:p>
            <a:pPr marL="628650" lvl="1" indent="-342900">
              <a:buFont typeface="Wingdings" charset="2"/>
              <a:buChar char="Ø"/>
            </a:pPr>
            <a:r>
              <a:rPr lang="en-US" sz="1800" b="1" dirty="0" smtClean="0"/>
              <a:t>Detection </a:t>
            </a:r>
            <a:r>
              <a:rPr lang="en-US" sz="1800" b="1" dirty="0"/>
              <a:t>and Response</a:t>
            </a:r>
          </a:p>
          <a:p>
            <a:pPr marL="628650" lvl="1" indent="-342900">
              <a:buFont typeface="Wingdings" charset="2"/>
              <a:buChar char="Ø"/>
            </a:pPr>
            <a:endParaRPr lang="en-US" sz="1800" b="1" dirty="0"/>
          </a:p>
        </p:txBody>
      </p:sp>
      <p:pic>
        <p:nvPicPr>
          <p:cNvPr id="5122" name="Picture 2" descr="ttp://files.abovetopsecret.com/files/img/wi4f70c5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966" y="1315251"/>
            <a:ext cx="4734517" cy="347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79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rivacy and Security">
      <a:dk1>
        <a:srgbClr val="4D4D4D"/>
      </a:dk1>
      <a:lt1>
        <a:sysClr val="window" lastClr="FFFFFF"/>
      </a:lt1>
      <a:dk2>
        <a:srgbClr val="808080"/>
      </a:dk2>
      <a:lt2>
        <a:srgbClr val="FFFFFF"/>
      </a:lt2>
      <a:accent1>
        <a:srgbClr val="B3B3B3"/>
      </a:accent1>
      <a:accent2>
        <a:srgbClr val="8D5FA7"/>
      </a:accent2>
      <a:accent3>
        <a:srgbClr val="90479B"/>
      </a:accent3>
      <a:accent4>
        <a:srgbClr val="92278F"/>
      </a:accent4>
      <a:accent5>
        <a:srgbClr val="662D91"/>
      </a:accent5>
      <a:accent6>
        <a:srgbClr val="F15A29"/>
      </a:accent6>
      <a:hlink>
        <a:srgbClr val="0066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purl.org/dc/terms/"/>
    <ds:schemaRef ds:uri="http://schemas.microsoft.com/sharepoint/v3/field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9765</TotalTime>
  <Words>504</Words>
  <Application>Microsoft Macintosh PowerPoint</Application>
  <PresentationFormat>On-screen Show (16:9)</PresentationFormat>
  <Paragraphs>103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Helvetica</vt:lpstr>
      <vt:lpstr>Mangal</vt:lpstr>
      <vt:lpstr>ＭＳ Ｐゴシック</vt:lpstr>
      <vt:lpstr>Wingdings</vt:lpstr>
      <vt:lpstr>Office Theme</vt:lpstr>
      <vt:lpstr>PowerPoint Presentation</vt:lpstr>
      <vt:lpstr>New Security Tools</vt:lpstr>
      <vt:lpstr>PowerPoint Presentation</vt:lpstr>
      <vt:lpstr>PowerPoint Presentation</vt:lpstr>
      <vt:lpstr>Biometrics &amp; MFA</vt:lpstr>
      <vt:lpstr>PowerPoint Presentation</vt:lpstr>
      <vt:lpstr>Big Data - Patient Diagnosis</vt:lpstr>
      <vt:lpstr>PowerPoint Presentation</vt:lpstr>
      <vt:lpstr>Big Data - Security Analytics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Security Micro-Segmentation</vt:lpstr>
      <vt:lpstr>Compensating Security Controls for Insecure Endpoints</vt:lpstr>
      <vt:lpstr>PowerPoint Presentation</vt:lpstr>
      <vt:lpstr>PowerPoint Presentation</vt:lpstr>
      <vt:lpstr>PowerPoint Presentation</vt:lpstr>
      <vt:lpstr>Think Before You Jump</vt:lpstr>
      <vt:lpstr>Time Is Not On Your Side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Toys</vt:lpstr>
      <vt:lpstr>New Toys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denisemacneil</dc:creator>
  <cp:lastModifiedBy>Richard Staynings</cp:lastModifiedBy>
  <cp:revision>376</cp:revision>
  <dcterms:created xsi:type="dcterms:W3CDTF">2010-04-12T23:12:02Z</dcterms:created>
  <dcterms:modified xsi:type="dcterms:W3CDTF">2017-09-13T19:20:20Z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